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jpg" ContentType="image/jpg"/>
  <Override PartName="/ppt/slides/slide3.xml" ContentType="application/vnd.openxmlformats-officedocument.presentationml.slide+xml"/>
  <Default Extension="png" ContentType="image/pn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783460" y="163448"/>
            <a:ext cx="8625078" cy="8274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 u="heavy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 u="heavy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 u="heavy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8294" y="5587"/>
            <a:ext cx="2562860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 u="heavy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g"/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5" Type="http://schemas.openxmlformats.org/officeDocument/2006/relationships/image" Target="../media/image18.png"/><Relationship Id="rId6" Type="http://schemas.openxmlformats.org/officeDocument/2006/relationships/image" Target="../media/image19.png"/><Relationship Id="rId7" Type="http://schemas.openxmlformats.org/officeDocument/2006/relationships/image" Target="../media/image20.jpg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1.jpg"/><Relationship Id="rId3" Type="http://schemas.openxmlformats.org/officeDocument/2006/relationships/image" Target="../media/image22.jpg"/><Relationship Id="rId4" Type="http://schemas.openxmlformats.org/officeDocument/2006/relationships/image" Target="../media/image23.png"/><Relationship Id="rId5" Type="http://schemas.openxmlformats.org/officeDocument/2006/relationships/image" Target="../media/image24.jpg"/><Relationship Id="rId6" Type="http://schemas.openxmlformats.org/officeDocument/2006/relationships/image" Target="../media/image25.png"/><Relationship Id="rId7" Type="http://schemas.openxmlformats.org/officeDocument/2006/relationships/image" Target="../media/image26.jpg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jpg"/><Relationship Id="rId3" Type="http://schemas.openxmlformats.org/officeDocument/2006/relationships/image" Target="../media/image28.jpg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9.png"/><Relationship Id="rId3" Type="http://schemas.openxmlformats.org/officeDocument/2006/relationships/image" Target="../media/image30.jpg"/><Relationship Id="rId4" Type="http://schemas.openxmlformats.org/officeDocument/2006/relationships/image" Target="../media/image31.png"/><Relationship Id="rId5" Type="http://schemas.openxmlformats.org/officeDocument/2006/relationships/image" Target="../media/image32.png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3.png"/><Relationship Id="rId3" Type="http://schemas.openxmlformats.org/officeDocument/2006/relationships/image" Target="../media/image34.jpg"/><Relationship Id="rId4" Type="http://schemas.openxmlformats.org/officeDocument/2006/relationships/image" Target="../media/image35.png"/><Relationship Id="rId5" Type="http://schemas.openxmlformats.org/officeDocument/2006/relationships/image" Target="../media/image36.jpg"/><Relationship Id="rId6" Type="http://schemas.openxmlformats.org/officeDocument/2006/relationships/image" Target="../media/image37.png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8.jpg"/><Relationship Id="rId3" Type="http://schemas.openxmlformats.org/officeDocument/2006/relationships/image" Target="../media/image39.jpg"/><Relationship Id="rId4" Type="http://schemas.openxmlformats.org/officeDocument/2006/relationships/image" Target="../media/image40.jp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g"/><Relationship Id="rId3" Type="http://schemas.openxmlformats.org/officeDocument/2006/relationships/image" Target="../media/image6.png"/><Relationship Id="rId4" Type="http://schemas.openxmlformats.org/officeDocument/2006/relationships/image" Target="../media/image7.pn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jpg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jp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24000" y="237743"/>
            <a:ext cx="9144000" cy="1828800"/>
          </a:xfrm>
          <a:prstGeom prst="rect">
            <a:avLst/>
          </a:prstGeom>
          <a:solidFill>
            <a:srgbClr val="001F5F"/>
          </a:solidFill>
        </p:spPr>
        <p:txBody>
          <a:bodyPr wrap="square" lIns="0" tIns="254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3650">
              <a:latin typeface="Times New Roman"/>
              <a:cs typeface="Times New Roman"/>
            </a:endParaRPr>
          </a:p>
          <a:p>
            <a:pPr marL="2914650">
              <a:lnSpc>
                <a:spcPct val="100000"/>
              </a:lnSpc>
            </a:pPr>
            <a:r>
              <a:rPr dirty="0" sz="4000" spc="-65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dirty="0" sz="4000" spc="-38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4000" spc="-75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4000" spc="-70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dirty="0" sz="4000" spc="-65">
                <a:solidFill>
                  <a:srgbClr val="FFFFFF"/>
                </a:solidFill>
                <a:latin typeface="Calibri"/>
                <a:cs typeface="Calibri"/>
              </a:rPr>
              <a:t>EM</a:t>
            </a:r>
            <a:r>
              <a:rPr dirty="0" sz="4000" spc="-38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4000" spc="-75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4000" spc="-65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z="4000" spc="-6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dirty="0" sz="4000" spc="-5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z="4000" spc="-13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4000" spc="-5">
                <a:solidFill>
                  <a:srgbClr val="FFFFFF"/>
                </a:solidFill>
                <a:latin typeface="Calibri"/>
                <a:cs typeface="Calibri"/>
              </a:rPr>
              <a:t>II</a:t>
            </a:r>
            <a:endParaRPr sz="4000">
              <a:latin typeface="Calibri"/>
              <a:cs typeface="Calibri"/>
            </a:endParaRPr>
          </a:p>
          <a:p>
            <a:pPr marL="2844165">
              <a:lnSpc>
                <a:spcPct val="100000"/>
              </a:lnSpc>
              <a:spcBef>
                <a:spcPts val="195"/>
              </a:spcBef>
            </a:pPr>
            <a:r>
              <a:rPr dirty="0" sz="4000" spc="-335">
                <a:solidFill>
                  <a:srgbClr val="B4C6E7"/>
                </a:solidFill>
                <a:latin typeface="Calibri Light"/>
                <a:cs typeface="Calibri Light"/>
              </a:rPr>
              <a:t>SECONDSEMESTER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19600" y="3733800"/>
            <a:ext cx="5257800" cy="2091055"/>
          </a:xfrm>
          <a:prstGeom prst="rect">
            <a:avLst/>
          </a:prstGeom>
          <a:solidFill>
            <a:srgbClr val="00AFEF"/>
          </a:solidFill>
        </p:spPr>
        <p:txBody>
          <a:bodyPr wrap="square" lIns="0" tIns="635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3850">
              <a:latin typeface="Times New Roman"/>
              <a:cs typeface="Times New Roman"/>
            </a:endParaRPr>
          </a:p>
          <a:p>
            <a:pPr marL="130175">
              <a:lnSpc>
                <a:spcPct val="100000"/>
              </a:lnSpc>
            </a:pPr>
            <a:r>
              <a:rPr dirty="0" sz="4800" spc="-15">
                <a:latin typeface="Calibri"/>
                <a:cs typeface="Calibri"/>
              </a:rPr>
              <a:t>The</a:t>
            </a:r>
            <a:r>
              <a:rPr dirty="0" sz="4800" spc="-55">
                <a:latin typeface="Calibri"/>
                <a:cs typeface="Calibri"/>
              </a:rPr>
              <a:t> </a:t>
            </a:r>
            <a:r>
              <a:rPr dirty="0" sz="4800" spc="-25">
                <a:latin typeface="Calibri"/>
                <a:cs typeface="Calibri"/>
              </a:rPr>
              <a:t>Definite</a:t>
            </a:r>
            <a:r>
              <a:rPr dirty="0" sz="4800" spc="-50">
                <a:latin typeface="Calibri"/>
                <a:cs typeface="Calibri"/>
              </a:rPr>
              <a:t> Integral</a:t>
            </a:r>
            <a:endParaRPr sz="4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38400" y="3733800"/>
            <a:ext cx="1981200" cy="1254760"/>
          </a:xfrm>
          <a:prstGeom prst="rect">
            <a:avLst/>
          </a:prstGeom>
          <a:solidFill>
            <a:srgbClr val="333E50"/>
          </a:solidFill>
        </p:spPr>
        <p:txBody>
          <a:bodyPr wrap="square" lIns="0" tIns="471170" rIns="0" bIns="0" rtlCol="0" vert="horz">
            <a:spAutoFit/>
          </a:bodyPr>
          <a:lstStyle/>
          <a:p>
            <a:pPr marL="612775">
              <a:lnSpc>
                <a:spcPct val="100000"/>
              </a:lnSpc>
              <a:spcBef>
                <a:spcPts val="3710"/>
              </a:spcBef>
            </a:pPr>
            <a:r>
              <a:rPr dirty="0" sz="4800">
                <a:solidFill>
                  <a:srgbClr val="FFFFFF"/>
                </a:solidFill>
                <a:latin typeface="Calibri"/>
                <a:cs typeface="Calibri"/>
              </a:rPr>
              <a:t>06</a:t>
            </a:r>
            <a:endParaRPr sz="4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11361" y="2426970"/>
            <a:ext cx="11430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>
                <a:latin typeface="Calibri"/>
                <a:cs typeface="Calibri"/>
              </a:rPr>
              <a:t>o</a:t>
            </a:r>
            <a:r>
              <a:rPr dirty="0" sz="2400">
                <a:latin typeface="Calibri"/>
                <a:cs typeface="Calibri"/>
              </a:rPr>
              <a:t>n</a:t>
            </a:r>
            <a:r>
              <a:rPr dirty="0" sz="2400" spc="-9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[-</a:t>
            </a:r>
            <a:r>
              <a:rPr dirty="0" sz="2400">
                <a:latin typeface="Calibri"/>
                <a:cs typeface="Calibri"/>
              </a:rPr>
              <a:t>2,</a:t>
            </a:r>
            <a:r>
              <a:rPr dirty="0" sz="2400" spc="-10">
                <a:latin typeface="Calibri"/>
                <a:cs typeface="Calibri"/>
              </a:rPr>
              <a:t>2</a:t>
            </a:r>
            <a:r>
              <a:rPr dirty="0" sz="2400" spc="-5">
                <a:latin typeface="Calibri"/>
                <a:cs typeface="Calibri"/>
              </a:rPr>
              <a:t>].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83460" y="3317240"/>
            <a:ext cx="1176020" cy="757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65" b="1">
                <a:solidFill>
                  <a:srgbClr val="C00000"/>
                </a:solidFill>
                <a:latin typeface="Segoe UI"/>
                <a:cs typeface="Segoe UI"/>
              </a:rPr>
              <a:t>So</a:t>
            </a:r>
            <a:r>
              <a:rPr dirty="0" sz="2400" spc="-60" b="1">
                <a:solidFill>
                  <a:srgbClr val="C00000"/>
                </a:solidFill>
                <a:latin typeface="Segoe UI"/>
                <a:cs typeface="Segoe UI"/>
              </a:rPr>
              <a:t>luti</a:t>
            </a:r>
            <a:r>
              <a:rPr dirty="0" sz="2400" spc="-65" b="1">
                <a:solidFill>
                  <a:srgbClr val="C00000"/>
                </a:solidFill>
                <a:latin typeface="Segoe UI"/>
                <a:cs typeface="Segoe UI"/>
              </a:rPr>
              <a:t>o</a:t>
            </a:r>
            <a:r>
              <a:rPr dirty="0" sz="2400" b="1">
                <a:solidFill>
                  <a:srgbClr val="C00000"/>
                </a:solidFill>
                <a:latin typeface="Segoe UI"/>
                <a:cs typeface="Segoe UI"/>
              </a:rPr>
              <a:t>n</a:t>
            </a:r>
            <a:endParaRPr sz="2400">
              <a:latin typeface="Segoe UI"/>
              <a:cs typeface="Segoe UI"/>
            </a:endParaRPr>
          </a:p>
          <a:p>
            <a:pPr marL="12700">
              <a:lnSpc>
                <a:spcPct val="100000"/>
              </a:lnSpc>
            </a:pPr>
            <a:r>
              <a:rPr dirty="0" sz="2400" b="1">
                <a:solidFill>
                  <a:srgbClr val="C00000"/>
                </a:solidFill>
                <a:latin typeface="Segoe UI"/>
                <a:cs typeface="Segoe UI"/>
              </a:rPr>
              <a:t>:</a:t>
            </a:r>
            <a:endParaRPr sz="2400">
              <a:latin typeface="Segoe UI"/>
              <a:cs typeface="Segoe U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68423" y="355091"/>
            <a:ext cx="8462771" cy="1891283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847850" y="2417191"/>
            <a:ext cx="1767839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none" sz="2800" spc="-210" b="1">
                <a:solidFill>
                  <a:srgbClr val="FF0000"/>
                </a:solidFill>
                <a:latin typeface="Segoe UI"/>
                <a:cs typeface="Segoe UI"/>
              </a:rPr>
              <a:t>E</a:t>
            </a:r>
            <a:r>
              <a:rPr dirty="0" u="none" sz="2800" spc="-270" b="1">
                <a:solidFill>
                  <a:srgbClr val="FF0000"/>
                </a:solidFill>
                <a:latin typeface="Segoe UI"/>
                <a:cs typeface="Segoe UI"/>
              </a:rPr>
              <a:t>XAM</a:t>
            </a:r>
            <a:r>
              <a:rPr dirty="0" u="none" sz="2800" spc="-275" b="1">
                <a:solidFill>
                  <a:srgbClr val="FF0000"/>
                </a:solidFill>
                <a:latin typeface="Segoe UI"/>
                <a:cs typeface="Segoe UI"/>
              </a:rPr>
              <a:t>PL</a:t>
            </a:r>
            <a:r>
              <a:rPr dirty="0" u="none" sz="2800" spc="-5" b="1">
                <a:solidFill>
                  <a:srgbClr val="FF0000"/>
                </a:solidFill>
                <a:latin typeface="Segoe UI"/>
                <a:cs typeface="Segoe UI"/>
              </a:rPr>
              <a:t>E</a:t>
            </a:r>
            <a:r>
              <a:rPr dirty="0" u="none" sz="2800" spc="-325" b="1">
                <a:solidFill>
                  <a:srgbClr val="FF0000"/>
                </a:solidFill>
                <a:latin typeface="Segoe UI"/>
                <a:cs typeface="Segoe UI"/>
              </a:rPr>
              <a:t> </a:t>
            </a:r>
            <a:r>
              <a:rPr dirty="0" u="none" sz="2800" spc="-90" b="1">
                <a:solidFill>
                  <a:srgbClr val="FF0000"/>
                </a:solidFill>
                <a:latin typeface="Segoe UI"/>
                <a:cs typeface="Segoe UI"/>
              </a:rPr>
              <a:t>4:</a:t>
            </a:r>
            <a:endParaRPr sz="2800">
              <a:latin typeface="Segoe UI"/>
              <a:cs typeface="Segoe UI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877055" y="2538983"/>
            <a:ext cx="4619244" cy="294132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888223" y="3006851"/>
            <a:ext cx="2622804" cy="1514856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105911" y="3250692"/>
            <a:ext cx="3820667" cy="52273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793748" y="3889247"/>
            <a:ext cx="6007608" cy="122377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778507" y="5355335"/>
            <a:ext cx="7373111" cy="113385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54835" y="248234"/>
            <a:ext cx="1991995" cy="5143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u="none" sz="3200" spc="-5">
                <a:latin typeface="Calibri"/>
                <a:cs typeface="Calibri"/>
              </a:rPr>
              <a:t>EXAMPEL</a:t>
            </a:r>
            <a:r>
              <a:rPr dirty="0" u="none" sz="3200" spc="-155">
                <a:latin typeface="Calibri"/>
                <a:cs typeface="Calibri"/>
              </a:rPr>
              <a:t> </a:t>
            </a:r>
            <a:r>
              <a:rPr dirty="0" u="none" sz="3200" spc="-10">
                <a:latin typeface="Calibri"/>
                <a:cs typeface="Calibri"/>
              </a:rPr>
              <a:t>5:</a:t>
            </a:r>
            <a:endParaRPr sz="32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08120" y="332231"/>
            <a:ext cx="6060948" cy="429768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46504" y="1069847"/>
            <a:ext cx="5544312" cy="3156204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606283" y="973836"/>
            <a:ext cx="2811779" cy="2639568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766316" y="4628388"/>
            <a:ext cx="3942587" cy="384048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811011" y="4719828"/>
            <a:ext cx="4274820" cy="181356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823203" y="5209032"/>
            <a:ext cx="4552188" cy="33528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260"/>
              <a:t>EXE</a:t>
            </a:r>
            <a:r>
              <a:rPr dirty="0" spc="-300"/>
              <a:t>R</a:t>
            </a:r>
            <a:r>
              <a:rPr dirty="0" spc="-265"/>
              <a:t>CI</a:t>
            </a:r>
            <a:r>
              <a:rPr dirty="0" spc="-260"/>
              <a:t>S</a:t>
            </a:r>
            <a:r>
              <a:rPr dirty="0" spc="-295"/>
              <a:t>E</a:t>
            </a:r>
            <a:r>
              <a:rPr dirty="0" spc="-5"/>
              <a:t>S</a:t>
            </a:r>
            <a:r>
              <a:rPr dirty="0" spc="-360"/>
              <a:t> </a:t>
            </a:r>
            <a:r>
              <a:rPr dirty="0" spc="-114"/>
              <a:t>5</a:t>
            </a:r>
            <a:r>
              <a:rPr dirty="0" spc="-120"/>
              <a:t>.</a:t>
            </a:r>
            <a:r>
              <a:rPr dirty="0" spc="-5"/>
              <a:t>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83460" y="534415"/>
            <a:ext cx="7598409" cy="1112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4450">
              <a:lnSpc>
                <a:spcPct val="100000"/>
              </a:lnSpc>
              <a:spcBef>
                <a:spcPts val="100"/>
              </a:spcBef>
            </a:pPr>
            <a:r>
              <a:rPr dirty="0" sz="2400" spc="-35" b="1">
                <a:latin typeface="Segoe UI"/>
                <a:cs typeface="Segoe UI"/>
              </a:rPr>
              <a:t>1.</a:t>
            </a:r>
            <a:r>
              <a:rPr dirty="0" sz="2400" spc="-125" b="1">
                <a:latin typeface="Segoe UI"/>
                <a:cs typeface="Segoe UI"/>
              </a:rPr>
              <a:t> </a:t>
            </a:r>
            <a:r>
              <a:rPr dirty="0" sz="2400" spc="-5">
                <a:latin typeface="Calibri"/>
                <a:cs typeface="Calibri"/>
              </a:rPr>
              <a:t>Using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Properties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Known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45">
                <a:latin typeface="Calibri"/>
                <a:cs typeface="Calibri"/>
              </a:rPr>
              <a:t>Values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to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Find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Other</a:t>
            </a:r>
            <a:r>
              <a:rPr dirty="0" sz="2400" spc="10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Integrals.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795"/>
              </a:spcBef>
            </a:pPr>
            <a:r>
              <a:rPr dirty="0" sz="2400" spc="15">
                <a:latin typeface="Calibri"/>
                <a:cs typeface="Calibri"/>
              </a:rPr>
              <a:t>A.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83460" y="4327905"/>
            <a:ext cx="26924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Calibri"/>
                <a:cs typeface="Calibri"/>
              </a:rPr>
              <a:t>B.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99132" y="1312163"/>
            <a:ext cx="6429756" cy="2808732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113788" y="4369308"/>
            <a:ext cx="6669023" cy="1940052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83460" y="0"/>
            <a:ext cx="7258684" cy="1147445"/>
          </a:xfrm>
          <a:prstGeom prst="rect"/>
        </p:spPr>
        <p:txBody>
          <a:bodyPr wrap="square" lIns="0" tIns="37465" rIns="0" bIns="0" rtlCol="0" vert="horz">
            <a:spAutoFit/>
          </a:bodyPr>
          <a:lstStyle/>
          <a:p>
            <a:pPr marL="12700" marR="5080">
              <a:lnSpc>
                <a:spcPct val="104500"/>
              </a:lnSpc>
              <a:spcBef>
                <a:spcPts val="295"/>
              </a:spcBef>
              <a:tabLst>
                <a:tab pos="562610" algn="l"/>
              </a:tabLst>
            </a:pPr>
            <a:r>
              <a:rPr dirty="0" u="none" sz="4400" spc="-65"/>
              <a:t>2</a:t>
            </a:r>
            <a:r>
              <a:rPr dirty="0" u="none" sz="4400"/>
              <a:t>.</a:t>
            </a:r>
            <a:r>
              <a:rPr dirty="0" u="none" sz="4400" spc="-145"/>
              <a:t> </a:t>
            </a:r>
            <a:r>
              <a:rPr dirty="0" u="none" sz="2400">
                <a:latin typeface="Calibri"/>
                <a:cs typeface="Calibri"/>
              </a:rPr>
              <a:t>U</a:t>
            </a:r>
            <a:r>
              <a:rPr dirty="0" u="none" sz="2400" spc="-10">
                <a:latin typeface="Calibri"/>
                <a:cs typeface="Calibri"/>
              </a:rPr>
              <a:t>s</a:t>
            </a:r>
            <a:r>
              <a:rPr dirty="0" u="none" sz="2400">
                <a:latin typeface="Calibri"/>
                <a:cs typeface="Calibri"/>
              </a:rPr>
              <a:t>e</a:t>
            </a:r>
            <a:r>
              <a:rPr dirty="0" u="none" sz="2400" spc="-20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the rul</a:t>
            </a:r>
            <a:r>
              <a:rPr dirty="0" u="none" sz="2400" spc="5">
                <a:latin typeface="Calibri"/>
                <a:cs typeface="Calibri"/>
              </a:rPr>
              <a:t>e</a:t>
            </a:r>
            <a:r>
              <a:rPr dirty="0" u="none" sz="2400">
                <a:latin typeface="Calibri"/>
                <a:cs typeface="Calibri"/>
              </a:rPr>
              <a:t>s</a:t>
            </a:r>
            <a:r>
              <a:rPr dirty="0" u="none" sz="2400" spc="-5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in</a:t>
            </a:r>
            <a:r>
              <a:rPr dirty="0" u="none" sz="2400" spc="-10">
                <a:latin typeface="Calibri"/>
                <a:cs typeface="Calibri"/>
              </a:rPr>
              <a:t> </a:t>
            </a:r>
            <a:r>
              <a:rPr dirty="0" u="none" sz="2400" spc="-235">
                <a:latin typeface="Calibri"/>
                <a:cs typeface="Calibri"/>
              </a:rPr>
              <a:t>T</a:t>
            </a:r>
            <a:r>
              <a:rPr dirty="0" u="none" sz="2400" spc="-35">
                <a:latin typeface="Calibri"/>
                <a:cs typeface="Calibri"/>
              </a:rPr>
              <a:t>a</a:t>
            </a:r>
            <a:r>
              <a:rPr dirty="0" u="none" sz="2400" spc="-40">
                <a:latin typeface="Calibri"/>
                <a:cs typeface="Calibri"/>
              </a:rPr>
              <a:t>b</a:t>
            </a:r>
            <a:r>
              <a:rPr dirty="0" u="none" sz="2400" spc="-35">
                <a:latin typeface="Calibri"/>
                <a:cs typeface="Calibri"/>
              </a:rPr>
              <a:t>l</a:t>
            </a:r>
            <a:r>
              <a:rPr dirty="0" u="none" sz="2400">
                <a:latin typeface="Calibri"/>
                <a:cs typeface="Calibri"/>
              </a:rPr>
              <a:t>e</a:t>
            </a:r>
            <a:r>
              <a:rPr dirty="0" u="none" sz="2400" spc="-85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5</a:t>
            </a:r>
            <a:r>
              <a:rPr dirty="0" u="none" sz="2400" spc="-10">
                <a:latin typeface="Calibri"/>
                <a:cs typeface="Calibri"/>
              </a:rPr>
              <a:t>.</a:t>
            </a:r>
            <a:r>
              <a:rPr dirty="0" u="none" sz="2400">
                <a:latin typeface="Calibri"/>
                <a:cs typeface="Calibri"/>
              </a:rPr>
              <a:t>3</a:t>
            </a:r>
            <a:r>
              <a:rPr dirty="0" u="none" sz="2400" spc="-35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and</a:t>
            </a:r>
            <a:r>
              <a:rPr dirty="0" u="none" sz="2400" spc="-5">
                <a:latin typeface="Calibri"/>
                <a:cs typeface="Calibri"/>
              </a:rPr>
              <a:t> </a:t>
            </a:r>
            <a:r>
              <a:rPr dirty="0" u="none" sz="2400" spc="-45">
                <a:latin typeface="Calibri"/>
                <a:cs typeface="Calibri"/>
              </a:rPr>
              <a:t>E</a:t>
            </a:r>
            <a:r>
              <a:rPr dirty="0" u="none" sz="2400" spc="-15">
                <a:latin typeface="Calibri"/>
                <a:cs typeface="Calibri"/>
              </a:rPr>
              <a:t>qu</a:t>
            </a:r>
            <a:r>
              <a:rPr dirty="0" u="none" sz="2400" spc="-35">
                <a:latin typeface="Calibri"/>
                <a:cs typeface="Calibri"/>
              </a:rPr>
              <a:t>a</a:t>
            </a:r>
            <a:r>
              <a:rPr dirty="0" u="none" sz="2400" spc="-15">
                <a:latin typeface="Calibri"/>
                <a:cs typeface="Calibri"/>
              </a:rPr>
              <a:t>ti</a:t>
            </a:r>
            <a:r>
              <a:rPr dirty="0" u="none" sz="2400" spc="-20">
                <a:latin typeface="Calibri"/>
                <a:cs typeface="Calibri"/>
              </a:rPr>
              <a:t>o</a:t>
            </a:r>
            <a:r>
              <a:rPr dirty="0" u="none" sz="2400" spc="-15">
                <a:latin typeface="Calibri"/>
                <a:cs typeface="Calibri"/>
              </a:rPr>
              <a:t>n</a:t>
            </a:r>
            <a:r>
              <a:rPr dirty="0" u="none" sz="2400">
                <a:latin typeface="Calibri"/>
                <a:cs typeface="Calibri"/>
              </a:rPr>
              <a:t>s</a:t>
            </a:r>
            <a:r>
              <a:rPr dirty="0" u="none" sz="2400" spc="-10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(</a:t>
            </a:r>
            <a:r>
              <a:rPr dirty="0" u="none" sz="2400" spc="-5">
                <a:latin typeface="Calibri"/>
                <a:cs typeface="Calibri"/>
              </a:rPr>
              <a:t>1</a:t>
            </a:r>
            <a:r>
              <a:rPr dirty="0" u="none" sz="2400">
                <a:latin typeface="Calibri"/>
                <a:cs typeface="Calibri"/>
              </a:rPr>
              <a:t>)</a:t>
            </a:r>
            <a:r>
              <a:rPr dirty="0" u="none" sz="2400" spc="-35">
                <a:latin typeface="Calibri"/>
                <a:cs typeface="Calibri"/>
              </a:rPr>
              <a:t> </a:t>
            </a:r>
            <a:r>
              <a:rPr dirty="0" u="none" sz="2400" spc="-40">
                <a:latin typeface="Calibri"/>
                <a:cs typeface="Calibri"/>
              </a:rPr>
              <a:t>t</a:t>
            </a:r>
            <a:r>
              <a:rPr dirty="0" u="none" sz="2400">
                <a:latin typeface="Calibri"/>
                <a:cs typeface="Calibri"/>
              </a:rPr>
              <a:t>o</a:t>
            </a:r>
            <a:r>
              <a:rPr dirty="0" u="none" sz="2400" spc="-45">
                <a:latin typeface="Calibri"/>
                <a:cs typeface="Calibri"/>
              </a:rPr>
              <a:t> </a:t>
            </a:r>
            <a:r>
              <a:rPr dirty="0" u="none" sz="2400" spc="-20">
                <a:latin typeface="Calibri"/>
                <a:cs typeface="Calibri"/>
              </a:rPr>
              <a:t>e</a:t>
            </a:r>
            <a:r>
              <a:rPr dirty="0" u="none" sz="2400" spc="-55">
                <a:latin typeface="Calibri"/>
                <a:cs typeface="Calibri"/>
              </a:rPr>
              <a:t>v</a:t>
            </a:r>
            <a:r>
              <a:rPr dirty="0" u="none" sz="2400" spc="-10">
                <a:latin typeface="Calibri"/>
                <a:cs typeface="Calibri"/>
              </a:rPr>
              <a:t>a</a:t>
            </a:r>
            <a:r>
              <a:rPr dirty="0" u="none" sz="2400" spc="-15">
                <a:latin typeface="Calibri"/>
                <a:cs typeface="Calibri"/>
              </a:rPr>
              <a:t>lu</a:t>
            </a:r>
            <a:r>
              <a:rPr dirty="0" u="none" sz="2400" spc="-35">
                <a:latin typeface="Calibri"/>
                <a:cs typeface="Calibri"/>
              </a:rPr>
              <a:t>a</a:t>
            </a:r>
            <a:r>
              <a:rPr dirty="0" u="none" sz="2400" spc="-40">
                <a:latin typeface="Calibri"/>
                <a:cs typeface="Calibri"/>
              </a:rPr>
              <a:t>t</a:t>
            </a:r>
            <a:r>
              <a:rPr dirty="0" u="none" sz="2400">
                <a:latin typeface="Calibri"/>
                <a:cs typeface="Calibri"/>
              </a:rPr>
              <a:t>e  </a:t>
            </a:r>
            <a:r>
              <a:rPr dirty="0" u="none" sz="2400">
                <a:latin typeface="Calibri"/>
                <a:cs typeface="Calibri"/>
              </a:rPr>
              <a:t>the	</a:t>
            </a:r>
            <a:r>
              <a:rPr dirty="0" u="none" sz="2400" spc="-25">
                <a:latin typeface="Calibri"/>
                <a:cs typeface="Calibri"/>
              </a:rPr>
              <a:t>integrals</a:t>
            </a:r>
            <a:r>
              <a:rPr dirty="0" u="none" sz="2400" spc="-70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in</a:t>
            </a:r>
            <a:r>
              <a:rPr dirty="0" u="none" sz="2400" spc="-5">
                <a:latin typeface="Calibri"/>
                <a:cs typeface="Calibri"/>
              </a:rPr>
              <a:t> </a:t>
            </a:r>
            <a:r>
              <a:rPr dirty="0" u="none" sz="2400" spc="-25">
                <a:latin typeface="Calibri"/>
                <a:cs typeface="Calibri"/>
              </a:rPr>
              <a:t>Exercises</a:t>
            </a:r>
            <a:r>
              <a:rPr dirty="0" u="none" sz="2400" spc="-110">
                <a:latin typeface="Calibri"/>
                <a:cs typeface="Calibri"/>
              </a:rPr>
              <a:t> </a:t>
            </a:r>
            <a:r>
              <a:rPr dirty="0" u="none" sz="2400" spc="-15">
                <a:latin typeface="Calibri"/>
                <a:cs typeface="Calibri"/>
              </a:rPr>
              <a:t>41–50.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83460" y="3647642"/>
            <a:ext cx="8331200" cy="84963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10700"/>
              </a:lnSpc>
              <a:spcBef>
                <a:spcPts val="90"/>
              </a:spcBef>
            </a:pPr>
            <a:r>
              <a:rPr dirty="0" sz="2400" spc="-35" b="1">
                <a:latin typeface="Segoe UI"/>
                <a:cs typeface="Segoe UI"/>
              </a:rPr>
              <a:t>3. </a:t>
            </a:r>
            <a:r>
              <a:rPr dirty="0" sz="2400">
                <a:latin typeface="Calibri"/>
                <a:cs typeface="Calibri"/>
              </a:rPr>
              <a:t>In </a:t>
            </a:r>
            <a:r>
              <a:rPr dirty="0" sz="2400" spc="-20">
                <a:latin typeface="Calibri"/>
                <a:cs typeface="Calibri"/>
              </a:rPr>
              <a:t>Exercises </a:t>
            </a:r>
            <a:r>
              <a:rPr dirty="0" sz="2400" spc="-5">
                <a:latin typeface="Calibri"/>
                <a:cs typeface="Calibri"/>
              </a:rPr>
              <a:t>51–54 use </a:t>
            </a:r>
            <a:r>
              <a:rPr dirty="0" sz="2400">
                <a:latin typeface="Calibri"/>
                <a:cs typeface="Calibri"/>
              </a:rPr>
              <a:t>a </a:t>
            </a:r>
            <a:r>
              <a:rPr dirty="0" sz="2400" spc="-20">
                <a:latin typeface="Calibri"/>
                <a:cs typeface="Calibri"/>
              </a:rPr>
              <a:t>definite </a:t>
            </a:r>
            <a:r>
              <a:rPr dirty="0" sz="2400" spc="-25">
                <a:latin typeface="Calibri"/>
                <a:cs typeface="Calibri"/>
              </a:rPr>
              <a:t>integral </a:t>
            </a:r>
            <a:r>
              <a:rPr dirty="0" sz="2400" spc="-20">
                <a:latin typeface="Calibri"/>
                <a:cs typeface="Calibri"/>
              </a:rPr>
              <a:t>to </a:t>
            </a:r>
            <a:r>
              <a:rPr dirty="0" sz="2400" spc="-5">
                <a:latin typeface="Calibri"/>
                <a:cs typeface="Calibri"/>
              </a:rPr>
              <a:t>find </a:t>
            </a:r>
            <a:r>
              <a:rPr dirty="0" sz="2400">
                <a:latin typeface="Calibri"/>
                <a:cs typeface="Calibri"/>
              </a:rPr>
              <a:t>the </a:t>
            </a:r>
            <a:r>
              <a:rPr dirty="0" sz="2400" spc="-15">
                <a:latin typeface="Calibri"/>
                <a:cs typeface="Calibri"/>
              </a:rPr>
              <a:t>area </a:t>
            </a:r>
            <a:r>
              <a:rPr dirty="0" sz="2400" spc="-5">
                <a:latin typeface="Calibri"/>
                <a:cs typeface="Calibri"/>
              </a:rPr>
              <a:t>of </a:t>
            </a:r>
            <a:r>
              <a:rPr dirty="0" sz="2400">
                <a:latin typeface="Calibri"/>
                <a:cs typeface="Calibri"/>
              </a:rPr>
              <a:t>the 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region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between </a:t>
            </a:r>
            <a:r>
              <a:rPr dirty="0" sz="2400">
                <a:latin typeface="Calibri"/>
                <a:cs typeface="Calibri"/>
              </a:rPr>
              <a:t>the </a:t>
            </a:r>
            <a:r>
              <a:rPr dirty="0" sz="2400" spc="-15">
                <a:latin typeface="Calibri"/>
                <a:cs typeface="Calibri"/>
              </a:rPr>
              <a:t>given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curve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 the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500" spc="-50" i="1">
                <a:latin typeface="Trebuchet MS"/>
                <a:cs typeface="Trebuchet MS"/>
              </a:rPr>
              <a:t>x</a:t>
            </a:r>
            <a:r>
              <a:rPr dirty="0" sz="2400" spc="-50">
                <a:latin typeface="Calibri"/>
                <a:cs typeface="Calibri"/>
              </a:rPr>
              <a:t>-axis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on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the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interval </a:t>
            </a:r>
            <a:r>
              <a:rPr dirty="0" sz="2400" spc="-5">
                <a:latin typeface="Calibri"/>
                <a:cs typeface="Calibri"/>
              </a:rPr>
              <a:t>[0,</a:t>
            </a:r>
            <a:r>
              <a:rPr dirty="0" sz="2400" spc="60">
                <a:latin typeface="Calibri"/>
                <a:cs typeface="Calibri"/>
              </a:rPr>
              <a:t> </a:t>
            </a:r>
            <a:r>
              <a:rPr dirty="0" sz="2500" spc="-55" i="1">
                <a:latin typeface="Trebuchet MS"/>
                <a:cs typeface="Trebuchet MS"/>
              </a:rPr>
              <a:t>b</a:t>
            </a:r>
            <a:r>
              <a:rPr dirty="0" sz="2400" spc="-55">
                <a:latin typeface="Calibri"/>
                <a:cs typeface="Calibri"/>
              </a:rPr>
              <a:t>].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03832" y="1280160"/>
            <a:ext cx="3505200" cy="737615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397752" y="1258824"/>
            <a:ext cx="3881628" cy="717803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66316" y="2380488"/>
            <a:ext cx="4172711" cy="743712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659379" y="4745735"/>
            <a:ext cx="6085332" cy="894588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 marR="5080">
              <a:lnSpc>
                <a:spcPct val="102299"/>
              </a:lnSpc>
              <a:spcBef>
                <a:spcPts val="15"/>
              </a:spcBef>
            </a:pPr>
            <a:r>
              <a:rPr dirty="0" sz="2800" spc="-35" b="1">
                <a:latin typeface="Segoe UI"/>
                <a:cs typeface="Segoe UI"/>
              </a:rPr>
              <a:t>4.</a:t>
            </a:r>
            <a:r>
              <a:rPr dirty="0" sz="2800" spc="-140" b="1">
                <a:latin typeface="Segoe UI"/>
                <a:cs typeface="Segoe UI"/>
              </a:rPr>
              <a:t> </a:t>
            </a:r>
            <a:r>
              <a:rPr dirty="0"/>
              <a:t>In</a:t>
            </a:r>
            <a:r>
              <a:rPr dirty="0" spc="-15"/>
              <a:t> </a:t>
            </a:r>
            <a:r>
              <a:rPr dirty="0" spc="-20"/>
              <a:t>Exercises</a:t>
            </a:r>
            <a:r>
              <a:rPr dirty="0" spc="-90"/>
              <a:t> </a:t>
            </a:r>
            <a:r>
              <a:rPr dirty="0" spc="-5"/>
              <a:t>55–62,</a:t>
            </a:r>
            <a:r>
              <a:rPr dirty="0" spc="-45"/>
              <a:t> </a:t>
            </a:r>
            <a:r>
              <a:rPr dirty="0" spc="-20"/>
              <a:t>graph </a:t>
            </a:r>
            <a:r>
              <a:rPr dirty="0"/>
              <a:t>the</a:t>
            </a:r>
            <a:r>
              <a:rPr dirty="0" spc="-15"/>
              <a:t> </a:t>
            </a:r>
            <a:r>
              <a:rPr dirty="0" spc="-5"/>
              <a:t>function</a:t>
            </a:r>
            <a:r>
              <a:rPr dirty="0" spc="-55"/>
              <a:t> </a:t>
            </a:r>
            <a:r>
              <a:rPr dirty="0"/>
              <a:t>and</a:t>
            </a:r>
            <a:r>
              <a:rPr dirty="0" spc="-15"/>
              <a:t> </a:t>
            </a:r>
            <a:r>
              <a:rPr dirty="0" spc="-5"/>
              <a:t>find</a:t>
            </a:r>
            <a:r>
              <a:rPr dirty="0" spc="-20"/>
              <a:t> </a:t>
            </a:r>
            <a:r>
              <a:rPr dirty="0"/>
              <a:t>its</a:t>
            </a:r>
            <a:r>
              <a:rPr dirty="0" spc="-30"/>
              <a:t> </a:t>
            </a:r>
            <a:r>
              <a:rPr dirty="0" spc="-40"/>
              <a:t>average</a:t>
            </a:r>
            <a:r>
              <a:rPr dirty="0" spc="-15"/>
              <a:t> </a:t>
            </a:r>
            <a:r>
              <a:rPr dirty="0" spc="-20"/>
              <a:t>value </a:t>
            </a:r>
            <a:r>
              <a:rPr dirty="0" spc="-525"/>
              <a:t> </a:t>
            </a:r>
            <a:r>
              <a:rPr dirty="0" spc="-20"/>
              <a:t>over</a:t>
            </a:r>
            <a:r>
              <a:rPr dirty="0" spc="-50"/>
              <a:t> </a:t>
            </a:r>
            <a:r>
              <a:rPr dirty="0"/>
              <a:t>the</a:t>
            </a:r>
            <a:r>
              <a:rPr dirty="0" spc="5"/>
              <a:t> </a:t>
            </a:r>
            <a:r>
              <a:rPr dirty="0" spc="-15"/>
              <a:t>given</a:t>
            </a:r>
            <a:r>
              <a:rPr dirty="0"/>
              <a:t> </a:t>
            </a:r>
            <a:r>
              <a:rPr dirty="0" spc="-20"/>
              <a:t>interval.</a:t>
            </a:r>
            <a:endParaRPr sz="2800">
              <a:latin typeface="Segoe UI"/>
              <a:cs typeface="Segoe U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83460" y="2827147"/>
            <a:ext cx="2165985" cy="8788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800" spc="-65" b="1">
                <a:latin typeface="Segoe UI"/>
                <a:cs typeface="Segoe UI"/>
              </a:rPr>
              <a:t>5</a:t>
            </a:r>
            <a:r>
              <a:rPr dirty="0" sz="2800" spc="-5" b="1">
                <a:latin typeface="Segoe UI"/>
                <a:cs typeface="Segoe UI"/>
              </a:rPr>
              <a:t>.</a:t>
            </a:r>
            <a:r>
              <a:rPr dirty="0" sz="2800" spc="-130" b="1">
                <a:latin typeface="Segoe UI"/>
                <a:cs typeface="Segoe UI"/>
              </a:rPr>
              <a:t> </a:t>
            </a:r>
            <a:r>
              <a:rPr dirty="0" sz="2800" spc="-135" b="1">
                <a:latin typeface="Segoe UI"/>
                <a:cs typeface="Segoe UI"/>
              </a:rPr>
              <a:t>T</a:t>
            </a:r>
            <a:r>
              <a:rPr dirty="0" sz="2800" spc="-140" b="1">
                <a:latin typeface="Segoe UI"/>
                <a:cs typeface="Segoe UI"/>
              </a:rPr>
              <a:t>he</a:t>
            </a:r>
            <a:r>
              <a:rPr dirty="0" sz="2800" spc="-145" b="1">
                <a:latin typeface="Segoe UI"/>
                <a:cs typeface="Segoe UI"/>
              </a:rPr>
              <a:t>o</a:t>
            </a:r>
            <a:r>
              <a:rPr dirty="0" sz="2800" spc="-25" b="1">
                <a:latin typeface="Segoe UI"/>
                <a:cs typeface="Segoe UI"/>
              </a:rPr>
              <a:t>r</a:t>
            </a:r>
            <a:r>
              <a:rPr dirty="0" sz="2800" spc="-5" b="1">
                <a:latin typeface="Segoe UI"/>
                <a:cs typeface="Segoe UI"/>
              </a:rPr>
              <a:t>y</a:t>
            </a:r>
            <a:r>
              <a:rPr dirty="0" sz="2800" spc="-265" b="1">
                <a:latin typeface="Segoe UI"/>
                <a:cs typeface="Segoe UI"/>
              </a:rPr>
              <a:t> </a:t>
            </a:r>
            <a:r>
              <a:rPr dirty="0" sz="2800" spc="-85" b="1">
                <a:latin typeface="Segoe UI"/>
                <a:cs typeface="Segoe UI"/>
              </a:rPr>
              <a:t>a</a:t>
            </a:r>
            <a:r>
              <a:rPr dirty="0" sz="2800" spc="-80" b="1">
                <a:latin typeface="Segoe UI"/>
                <a:cs typeface="Segoe UI"/>
              </a:rPr>
              <a:t>n</a:t>
            </a:r>
            <a:r>
              <a:rPr dirty="0" sz="2800" spc="-5" b="1">
                <a:latin typeface="Segoe UI"/>
                <a:cs typeface="Segoe UI"/>
              </a:rPr>
              <a:t>d  </a:t>
            </a:r>
            <a:r>
              <a:rPr dirty="0" sz="2800" spc="-100" b="1">
                <a:latin typeface="Segoe UI"/>
                <a:cs typeface="Segoe UI"/>
              </a:rPr>
              <a:t>Examples</a:t>
            </a:r>
            <a:endParaRPr sz="2800">
              <a:latin typeface="Segoe UI"/>
              <a:cs typeface="Segoe U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75460" y="1104900"/>
            <a:ext cx="5914644" cy="733044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040623" y="1283208"/>
            <a:ext cx="2333244" cy="460248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75460" y="2046732"/>
            <a:ext cx="5902451" cy="419100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775460" y="3357371"/>
            <a:ext cx="5434584" cy="100279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833372" y="4628388"/>
            <a:ext cx="7359396" cy="1199388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63267" y="268224"/>
            <a:ext cx="7618476" cy="2249424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810511" y="2781300"/>
            <a:ext cx="6842759" cy="1414272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38883" y="4695444"/>
            <a:ext cx="6894576" cy="130759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1380" y="329565"/>
            <a:ext cx="342074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none" sz="3600" spc="-245" b="1">
                <a:latin typeface="Arial"/>
                <a:cs typeface="Arial"/>
              </a:rPr>
              <a:t>T</a:t>
            </a:r>
            <a:r>
              <a:rPr dirty="0" u="none" sz="3600" spc="-265">
                <a:solidFill>
                  <a:srgbClr val="FF0000"/>
                </a:solidFill>
              </a:rPr>
              <a:t>h</a:t>
            </a:r>
            <a:r>
              <a:rPr dirty="0" u="none" sz="3600">
                <a:solidFill>
                  <a:srgbClr val="FF0000"/>
                </a:solidFill>
              </a:rPr>
              <a:t>e</a:t>
            </a:r>
            <a:r>
              <a:rPr dirty="0" u="none" sz="3600" spc="-530">
                <a:solidFill>
                  <a:srgbClr val="FF0000"/>
                </a:solidFill>
              </a:rPr>
              <a:t> </a:t>
            </a:r>
            <a:r>
              <a:rPr dirty="0" u="none" sz="3600" spc="-160">
                <a:solidFill>
                  <a:srgbClr val="FF0000"/>
                </a:solidFill>
              </a:rPr>
              <a:t>D</a:t>
            </a:r>
            <a:r>
              <a:rPr dirty="0" u="none" sz="3600" spc="-185">
                <a:solidFill>
                  <a:srgbClr val="FF0000"/>
                </a:solidFill>
              </a:rPr>
              <a:t>e</a:t>
            </a:r>
            <a:r>
              <a:rPr dirty="0" u="none" sz="3600" spc="-155">
                <a:solidFill>
                  <a:srgbClr val="FF0000"/>
                </a:solidFill>
              </a:rPr>
              <a:t>f</a:t>
            </a:r>
            <a:r>
              <a:rPr dirty="0" u="none" sz="3600" spc="-150">
                <a:solidFill>
                  <a:srgbClr val="FF0000"/>
                </a:solidFill>
              </a:rPr>
              <a:t>i</a:t>
            </a:r>
            <a:r>
              <a:rPr dirty="0" u="none" sz="3600" spc="-170">
                <a:solidFill>
                  <a:srgbClr val="FF0000"/>
                </a:solidFill>
              </a:rPr>
              <a:t>n</a:t>
            </a:r>
            <a:r>
              <a:rPr dirty="0" u="none" sz="3600" spc="-160">
                <a:solidFill>
                  <a:srgbClr val="FF0000"/>
                </a:solidFill>
              </a:rPr>
              <a:t>i</a:t>
            </a:r>
            <a:r>
              <a:rPr dirty="0" u="none" sz="3600" spc="-190">
                <a:solidFill>
                  <a:srgbClr val="FF0000"/>
                </a:solidFill>
              </a:rPr>
              <a:t>t</a:t>
            </a:r>
            <a:r>
              <a:rPr dirty="0" u="none" sz="3600">
                <a:solidFill>
                  <a:srgbClr val="FF0000"/>
                </a:solidFill>
              </a:rPr>
              <a:t>e</a:t>
            </a:r>
            <a:r>
              <a:rPr dirty="0" u="none" sz="3600" spc="-160">
                <a:solidFill>
                  <a:srgbClr val="FF0000"/>
                </a:solidFill>
              </a:rPr>
              <a:t> </a:t>
            </a:r>
            <a:r>
              <a:rPr dirty="0" u="none" sz="3600" spc="-100">
                <a:solidFill>
                  <a:srgbClr val="FF0000"/>
                </a:solidFill>
              </a:rPr>
              <a:t>I</a:t>
            </a:r>
            <a:r>
              <a:rPr dirty="0" u="none" sz="3600" spc="-155">
                <a:solidFill>
                  <a:srgbClr val="FF0000"/>
                </a:solidFill>
              </a:rPr>
              <a:t>n</a:t>
            </a:r>
            <a:r>
              <a:rPr dirty="0" u="none" sz="3600" spc="-150">
                <a:solidFill>
                  <a:srgbClr val="FF0000"/>
                </a:solidFill>
              </a:rPr>
              <a:t>t</a:t>
            </a:r>
            <a:r>
              <a:rPr dirty="0" u="none" sz="3600" spc="-125">
                <a:solidFill>
                  <a:srgbClr val="FF0000"/>
                </a:solidFill>
              </a:rPr>
              <a:t>e</a:t>
            </a:r>
            <a:r>
              <a:rPr dirty="0" u="none" sz="3600" spc="-140">
                <a:solidFill>
                  <a:srgbClr val="FF0000"/>
                </a:solidFill>
              </a:rPr>
              <a:t>g</a:t>
            </a:r>
            <a:r>
              <a:rPr dirty="0" u="none" sz="3600" spc="-200">
                <a:solidFill>
                  <a:srgbClr val="FF0000"/>
                </a:solidFill>
              </a:rPr>
              <a:t>r</a:t>
            </a:r>
            <a:r>
              <a:rPr dirty="0" u="none" sz="3600" spc="-140">
                <a:solidFill>
                  <a:srgbClr val="FF0000"/>
                </a:solidFill>
              </a:rPr>
              <a:t>a</a:t>
            </a:r>
            <a:r>
              <a:rPr dirty="0" u="none" sz="3600">
                <a:solidFill>
                  <a:srgbClr val="FF0000"/>
                </a:solidFill>
              </a:rPr>
              <a:t>l</a:t>
            </a:r>
            <a:endParaRPr sz="3600"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28800" y="1066800"/>
            <a:ext cx="8385048" cy="551230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10308" y="116204"/>
            <a:ext cx="341757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none" sz="2400" spc="-105"/>
              <a:t>P</a:t>
            </a:r>
            <a:r>
              <a:rPr dirty="0" u="none" sz="2400" spc="-135"/>
              <a:t>r</a:t>
            </a:r>
            <a:r>
              <a:rPr dirty="0" u="none" sz="2400" spc="-90"/>
              <a:t>o</a:t>
            </a:r>
            <a:r>
              <a:rPr dirty="0" u="none" sz="2400" spc="-85"/>
              <a:t>pert</a:t>
            </a:r>
            <a:r>
              <a:rPr dirty="0" u="none" sz="2400" spc="-90"/>
              <a:t>i</a:t>
            </a:r>
            <a:r>
              <a:rPr dirty="0" u="none" sz="2400" spc="-85"/>
              <a:t>e</a:t>
            </a:r>
            <a:r>
              <a:rPr dirty="0" u="none" sz="2400"/>
              <a:t>s</a:t>
            </a:r>
            <a:r>
              <a:rPr dirty="0" u="none" sz="2400" spc="-200"/>
              <a:t> </a:t>
            </a:r>
            <a:r>
              <a:rPr dirty="0" u="none" sz="2400" spc="-100"/>
              <a:t>o</a:t>
            </a:r>
            <a:r>
              <a:rPr dirty="0" u="none" sz="2400"/>
              <a:t>f</a:t>
            </a:r>
            <a:r>
              <a:rPr dirty="0" u="none" sz="2400" spc="-195"/>
              <a:t> </a:t>
            </a:r>
            <a:r>
              <a:rPr dirty="0" u="none" sz="2400" spc="-105"/>
              <a:t>D</a:t>
            </a:r>
            <a:r>
              <a:rPr dirty="0" u="none" sz="2400" spc="-120"/>
              <a:t>e</a:t>
            </a:r>
            <a:r>
              <a:rPr dirty="0" u="none" sz="2400" spc="-95"/>
              <a:t>f</a:t>
            </a:r>
            <a:r>
              <a:rPr dirty="0" u="none" sz="2400" spc="-100"/>
              <a:t>i</a:t>
            </a:r>
            <a:r>
              <a:rPr dirty="0" u="none" sz="2400" spc="-95"/>
              <a:t>n</a:t>
            </a:r>
            <a:r>
              <a:rPr dirty="0" u="none" sz="2400" spc="-100"/>
              <a:t>i</a:t>
            </a:r>
            <a:r>
              <a:rPr dirty="0" u="none" sz="2400" spc="-120"/>
              <a:t>t</a:t>
            </a:r>
            <a:r>
              <a:rPr dirty="0" u="none" sz="2400"/>
              <a:t>e</a:t>
            </a:r>
            <a:r>
              <a:rPr dirty="0" u="none" sz="2400" spc="-85"/>
              <a:t> I</a:t>
            </a:r>
            <a:r>
              <a:rPr dirty="0" u="none" sz="2400" spc="-110"/>
              <a:t>n</a:t>
            </a:r>
            <a:r>
              <a:rPr dirty="0" u="none" sz="2400" spc="-105"/>
              <a:t>t</a:t>
            </a:r>
            <a:r>
              <a:rPr dirty="0" u="none" sz="2400" spc="-85"/>
              <a:t>eg</a:t>
            </a:r>
            <a:r>
              <a:rPr dirty="0" u="none" sz="2400" spc="-135"/>
              <a:t>r</a:t>
            </a:r>
            <a:r>
              <a:rPr dirty="0" u="none" sz="2400" spc="-90"/>
              <a:t>al</a:t>
            </a:r>
            <a:r>
              <a:rPr dirty="0" u="none" sz="2400"/>
              <a:t>s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1710308" y="539572"/>
            <a:ext cx="8616950" cy="6470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505"/>
              </a:lnSpc>
              <a:spcBef>
                <a:spcPts val="100"/>
              </a:spcBef>
            </a:pPr>
            <a:r>
              <a:rPr dirty="0" sz="2000">
                <a:latin typeface="Calibri"/>
                <a:cs typeface="Calibri"/>
              </a:rPr>
              <a:t>When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65">
                <a:latin typeface="Calibri"/>
                <a:cs typeface="Calibri"/>
              </a:rPr>
              <a:t>ƒand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100" i="1">
                <a:latin typeface="Trebuchet MS"/>
                <a:cs typeface="Trebuchet MS"/>
              </a:rPr>
              <a:t>g</a:t>
            </a:r>
            <a:r>
              <a:rPr dirty="0" sz="2100" spc="-220" i="1">
                <a:latin typeface="Trebuchet MS"/>
                <a:cs typeface="Trebuchet MS"/>
              </a:rPr>
              <a:t> </a:t>
            </a:r>
            <a:r>
              <a:rPr dirty="0" sz="2000" spc="-20">
                <a:latin typeface="Calibri"/>
                <a:cs typeface="Calibri"/>
              </a:rPr>
              <a:t>are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integrable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on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interval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[a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,</a:t>
            </a:r>
            <a:r>
              <a:rPr dirty="0" sz="2000" spc="-5">
                <a:latin typeface="Calibri"/>
                <a:cs typeface="Calibri"/>
              </a:rPr>
              <a:t> b],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definite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integral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satisfies</a:t>
            </a:r>
            <a:r>
              <a:rPr dirty="0" sz="2000" spc="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Rules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ts val="2385"/>
              </a:lnSpc>
            </a:pPr>
            <a:r>
              <a:rPr dirty="0" sz="2000">
                <a:latin typeface="Calibri"/>
                <a:cs typeface="Calibri"/>
              </a:rPr>
              <a:t>1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to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7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in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 spc="-65">
                <a:latin typeface="Calibri"/>
                <a:cs typeface="Calibri"/>
              </a:rPr>
              <a:t>Table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5.3.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52244" y="1458467"/>
            <a:ext cx="8087868" cy="369874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48839" y="707136"/>
            <a:ext cx="7763256" cy="483565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1491" y="207390"/>
            <a:ext cx="2458720" cy="6965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270">
                <a:latin typeface="Calibri Light"/>
                <a:cs typeface="Calibri Light"/>
              </a:rPr>
              <a:t>EX</a:t>
            </a:r>
            <a:r>
              <a:rPr dirty="0" sz="4400" spc="-265">
                <a:latin typeface="Calibri Light"/>
                <a:cs typeface="Calibri Light"/>
              </a:rPr>
              <a:t>AM</a:t>
            </a:r>
            <a:r>
              <a:rPr dirty="0" sz="4400" spc="-270">
                <a:latin typeface="Calibri Light"/>
                <a:cs typeface="Calibri Light"/>
              </a:rPr>
              <a:t>P</a:t>
            </a:r>
            <a:r>
              <a:rPr dirty="0" sz="4400" spc="-260">
                <a:latin typeface="Calibri Light"/>
                <a:cs typeface="Calibri Light"/>
              </a:rPr>
              <a:t>L</a:t>
            </a:r>
            <a:r>
              <a:rPr dirty="0" sz="4400">
                <a:latin typeface="Calibri Light"/>
                <a:cs typeface="Calibri Light"/>
              </a:rPr>
              <a:t>E</a:t>
            </a:r>
            <a:r>
              <a:rPr dirty="0" sz="4400" spc="-355">
                <a:latin typeface="Calibri Light"/>
                <a:cs typeface="Calibri Light"/>
              </a:rPr>
              <a:t> </a:t>
            </a:r>
            <a:r>
              <a:rPr dirty="0" sz="4400" spc="-85">
                <a:latin typeface="Calibri Light"/>
                <a:cs typeface="Calibri Light"/>
              </a:rPr>
              <a:t>1</a:t>
            </a:r>
            <a:r>
              <a:rPr dirty="0" sz="4400">
                <a:latin typeface="Calibri Light"/>
                <a:cs typeface="Calibri Light"/>
              </a:rPr>
              <a:t>: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84523" y="156717"/>
            <a:ext cx="633031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none" sz="2400" spc="-5">
                <a:latin typeface="Calibri"/>
                <a:cs typeface="Calibri"/>
              </a:rPr>
              <a:t>Using</a:t>
            </a:r>
            <a:r>
              <a:rPr dirty="0" u="none" sz="2400" spc="-55">
                <a:latin typeface="Calibri"/>
                <a:cs typeface="Calibri"/>
              </a:rPr>
              <a:t> </a:t>
            </a:r>
            <a:r>
              <a:rPr dirty="0" u="none" sz="2400">
                <a:latin typeface="Calibri"/>
                <a:cs typeface="Calibri"/>
              </a:rPr>
              <a:t>the</a:t>
            </a:r>
            <a:r>
              <a:rPr dirty="0" u="none" sz="2400" spc="-5">
                <a:latin typeface="Calibri"/>
                <a:cs typeface="Calibri"/>
              </a:rPr>
              <a:t> Rules</a:t>
            </a:r>
            <a:r>
              <a:rPr dirty="0" u="none" sz="2400" spc="-10">
                <a:latin typeface="Calibri"/>
                <a:cs typeface="Calibri"/>
              </a:rPr>
              <a:t> </a:t>
            </a:r>
            <a:r>
              <a:rPr dirty="0" u="none" sz="2400" spc="-35">
                <a:latin typeface="Calibri"/>
                <a:cs typeface="Calibri"/>
              </a:rPr>
              <a:t>for</a:t>
            </a:r>
            <a:r>
              <a:rPr dirty="0" u="none" sz="2400" spc="-30">
                <a:latin typeface="Calibri"/>
                <a:cs typeface="Calibri"/>
              </a:rPr>
              <a:t> </a:t>
            </a:r>
            <a:r>
              <a:rPr dirty="0" u="none" sz="2400" spc="-20">
                <a:latin typeface="Calibri"/>
                <a:cs typeface="Calibri"/>
              </a:rPr>
              <a:t>Definite</a:t>
            </a:r>
            <a:r>
              <a:rPr dirty="0" u="none" sz="2400" spc="-15">
                <a:latin typeface="Calibri"/>
                <a:cs typeface="Calibri"/>
              </a:rPr>
              <a:t> </a:t>
            </a:r>
            <a:r>
              <a:rPr dirty="0" u="none" sz="2400" spc="-25">
                <a:latin typeface="Calibri"/>
                <a:cs typeface="Calibri"/>
              </a:rPr>
              <a:t>Integrals,</a:t>
            </a:r>
            <a:r>
              <a:rPr dirty="0" u="none" sz="2400" spc="-20">
                <a:latin typeface="Calibri"/>
                <a:cs typeface="Calibri"/>
              </a:rPr>
              <a:t> </a:t>
            </a:r>
            <a:r>
              <a:rPr dirty="0" u="none" sz="2400" spc="-5">
                <a:latin typeface="Calibri"/>
                <a:cs typeface="Calibri"/>
              </a:rPr>
              <a:t>Suppose</a:t>
            </a:r>
            <a:r>
              <a:rPr dirty="0" u="none" sz="2400" spc="-114">
                <a:latin typeface="Calibri"/>
                <a:cs typeface="Calibri"/>
              </a:rPr>
              <a:t> </a:t>
            </a:r>
            <a:r>
              <a:rPr dirty="0" u="none" sz="2400" spc="-5">
                <a:latin typeface="Calibri"/>
                <a:cs typeface="Calibri"/>
              </a:rPr>
              <a:t>that.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27732" y="929639"/>
            <a:ext cx="7377683" cy="503834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01724" y="4046220"/>
            <a:ext cx="8857488" cy="1915668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342391" y="72085"/>
            <a:ext cx="2392045" cy="6972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 spc="-270">
                <a:latin typeface="Calibri Light"/>
                <a:cs typeface="Calibri Light"/>
              </a:rPr>
              <a:t>EX</a:t>
            </a:r>
            <a:r>
              <a:rPr dirty="0" sz="4400" spc="-265">
                <a:latin typeface="Calibri Light"/>
                <a:cs typeface="Calibri Light"/>
              </a:rPr>
              <a:t>A</a:t>
            </a:r>
            <a:r>
              <a:rPr dirty="0" sz="4400" spc="-270">
                <a:latin typeface="Calibri Light"/>
                <a:cs typeface="Calibri Light"/>
              </a:rPr>
              <a:t>MP</a:t>
            </a:r>
            <a:r>
              <a:rPr dirty="0" sz="4400" spc="-265">
                <a:latin typeface="Calibri Light"/>
                <a:cs typeface="Calibri Light"/>
              </a:rPr>
              <a:t>L</a:t>
            </a:r>
            <a:r>
              <a:rPr dirty="0" sz="4400">
                <a:latin typeface="Calibri Light"/>
                <a:cs typeface="Calibri Light"/>
              </a:rPr>
              <a:t>E</a:t>
            </a:r>
            <a:r>
              <a:rPr dirty="0" sz="4400" spc="-355">
                <a:latin typeface="Calibri Light"/>
                <a:cs typeface="Calibri Light"/>
              </a:rPr>
              <a:t> </a:t>
            </a:r>
            <a:r>
              <a:rPr dirty="0" sz="4400" spc="-90">
                <a:latin typeface="Calibri Light"/>
                <a:cs typeface="Calibri Light"/>
              </a:rPr>
              <a:t>2</a:t>
            </a:r>
            <a:r>
              <a:rPr dirty="0" sz="2400">
                <a:latin typeface="Calibri Light"/>
                <a:cs typeface="Calibri Light"/>
              </a:rPr>
              <a:t>:</a:t>
            </a:r>
            <a:endParaRPr sz="240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56305" y="304927"/>
            <a:ext cx="432308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10">
                <a:latin typeface="Calibri"/>
                <a:cs typeface="Calibri"/>
              </a:rPr>
              <a:t>Finding </a:t>
            </a:r>
            <a:r>
              <a:rPr dirty="0" sz="2800" spc="-5">
                <a:latin typeface="Calibri"/>
                <a:cs typeface="Calibri"/>
              </a:rPr>
              <a:t>Bounds</a:t>
            </a:r>
            <a:r>
              <a:rPr dirty="0" sz="2800" spc="25">
                <a:latin typeface="Calibri"/>
                <a:cs typeface="Calibri"/>
              </a:rPr>
              <a:t> </a:t>
            </a:r>
            <a:r>
              <a:rPr dirty="0" sz="2800" spc="-40">
                <a:latin typeface="Calibri"/>
                <a:cs typeface="Calibri"/>
              </a:rPr>
              <a:t>for</a:t>
            </a:r>
            <a:r>
              <a:rPr dirty="0" sz="2800" spc="-3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an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 spc="-30">
                <a:latin typeface="Calibri"/>
                <a:cs typeface="Calibri"/>
              </a:rPr>
              <a:t>Integral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51786" y="875791"/>
            <a:ext cx="67779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846955" algn="l"/>
                <a:tab pos="6339205" algn="l"/>
              </a:tabLst>
            </a:pPr>
            <a:r>
              <a:rPr dirty="0" sz="2400">
                <a:latin typeface="Calibri"/>
                <a:cs typeface="Calibri"/>
              </a:rPr>
              <a:t>S</a:t>
            </a:r>
            <a:r>
              <a:rPr dirty="0" sz="2400" spc="-5">
                <a:latin typeface="Calibri"/>
                <a:cs typeface="Calibri"/>
              </a:rPr>
              <a:t>h</a:t>
            </a:r>
            <a:r>
              <a:rPr dirty="0" sz="2400" spc="-45">
                <a:latin typeface="Calibri"/>
                <a:cs typeface="Calibri"/>
              </a:rPr>
              <a:t>o</a:t>
            </a:r>
            <a:r>
              <a:rPr dirty="0" sz="2400">
                <a:latin typeface="Calibri"/>
                <a:cs typeface="Calibri"/>
              </a:rPr>
              <a:t>w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</a:t>
            </a:r>
            <a:r>
              <a:rPr dirty="0" sz="2400" spc="-5">
                <a:latin typeface="Calibri"/>
                <a:cs typeface="Calibri"/>
              </a:rPr>
              <a:t>h</a:t>
            </a:r>
            <a:r>
              <a:rPr dirty="0" sz="2400" spc="-50">
                <a:latin typeface="Calibri"/>
                <a:cs typeface="Calibri"/>
              </a:rPr>
              <a:t>a</a:t>
            </a:r>
            <a:r>
              <a:rPr dirty="0" sz="2400">
                <a:latin typeface="Calibri"/>
                <a:cs typeface="Calibri"/>
              </a:rPr>
              <a:t>t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the </a:t>
            </a:r>
            <a:r>
              <a:rPr dirty="0" sz="2400" spc="-80">
                <a:latin typeface="Calibri"/>
                <a:cs typeface="Calibri"/>
              </a:rPr>
              <a:t>v</a:t>
            </a:r>
            <a:r>
              <a:rPr dirty="0" sz="2400">
                <a:latin typeface="Calibri"/>
                <a:cs typeface="Calibri"/>
              </a:rPr>
              <a:t>alue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o</a:t>
            </a:r>
            <a:r>
              <a:rPr dirty="0" sz="2400">
                <a:latin typeface="Calibri"/>
                <a:cs typeface="Calibri"/>
              </a:rPr>
              <a:t>f	is less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than	</a:t>
            </a:r>
            <a:r>
              <a:rPr dirty="0" sz="2400" spc="-5">
                <a:latin typeface="Calibri"/>
                <a:cs typeface="Calibri"/>
              </a:rPr>
              <a:t>3\</a:t>
            </a:r>
            <a:r>
              <a:rPr dirty="0" sz="2400">
                <a:latin typeface="Calibri"/>
                <a:cs typeface="Calibri"/>
              </a:rPr>
              <a:t>2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88635" y="659891"/>
            <a:ext cx="1356360" cy="483108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952244" y="1543811"/>
            <a:ext cx="7918704" cy="17145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88363" y="798702"/>
            <a:ext cx="6004560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u="none" sz="3200" spc="-80">
                <a:solidFill>
                  <a:srgbClr val="C55A11"/>
                </a:solidFill>
              </a:rPr>
              <a:t>A</a:t>
            </a:r>
            <a:r>
              <a:rPr dirty="0" u="none" sz="3200" spc="-125">
                <a:solidFill>
                  <a:srgbClr val="C55A11"/>
                </a:solidFill>
              </a:rPr>
              <a:t>r</a:t>
            </a:r>
            <a:r>
              <a:rPr dirty="0" u="none" sz="3200" spc="-85">
                <a:solidFill>
                  <a:srgbClr val="C55A11"/>
                </a:solidFill>
              </a:rPr>
              <a:t>e</a:t>
            </a:r>
            <a:r>
              <a:rPr dirty="0" u="none" sz="3200">
                <a:solidFill>
                  <a:srgbClr val="C55A11"/>
                </a:solidFill>
              </a:rPr>
              <a:t>a</a:t>
            </a:r>
            <a:r>
              <a:rPr dirty="0" u="none" sz="3200" spc="-165">
                <a:solidFill>
                  <a:srgbClr val="C55A11"/>
                </a:solidFill>
              </a:rPr>
              <a:t> </a:t>
            </a:r>
            <a:r>
              <a:rPr dirty="0" u="none" sz="3200" spc="-155">
                <a:solidFill>
                  <a:srgbClr val="C55A11"/>
                </a:solidFill>
              </a:rPr>
              <a:t>Und</a:t>
            </a:r>
            <a:r>
              <a:rPr dirty="0" u="none" sz="3200" spc="-170">
                <a:solidFill>
                  <a:srgbClr val="C55A11"/>
                </a:solidFill>
              </a:rPr>
              <a:t>e</a:t>
            </a:r>
            <a:r>
              <a:rPr dirty="0" u="none" sz="3200">
                <a:solidFill>
                  <a:srgbClr val="C55A11"/>
                </a:solidFill>
              </a:rPr>
              <a:t>r</a:t>
            </a:r>
            <a:r>
              <a:rPr dirty="0" u="none" sz="3200" spc="-345">
                <a:solidFill>
                  <a:srgbClr val="C55A11"/>
                </a:solidFill>
              </a:rPr>
              <a:t> </a:t>
            </a:r>
            <a:r>
              <a:rPr dirty="0" u="none" sz="3200">
                <a:solidFill>
                  <a:srgbClr val="C55A11"/>
                </a:solidFill>
              </a:rPr>
              <a:t>a</a:t>
            </a:r>
            <a:r>
              <a:rPr dirty="0" u="none" sz="3200" spc="-135">
                <a:solidFill>
                  <a:srgbClr val="C55A11"/>
                </a:solidFill>
              </a:rPr>
              <a:t> </a:t>
            </a:r>
            <a:r>
              <a:rPr dirty="0" u="none" sz="3200" spc="-204">
                <a:solidFill>
                  <a:srgbClr val="C55A11"/>
                </a:solidFill>
              </a:rPr>
              <a:t>Cu</a:t>
            </a:r>
            <a:r>
              <a:rPr dirty="0" u="none" sz="3200" spc="-160">
                <a:solidFill>
                  <a:srgbClr val="C55A11"/>
                </a:solidFill>
              </a:rPr>
              <a:t>r</a:t>
            </a:r>
            <a:r>
              <a:rPr dirty="0" u="none" sz="3200" spc="-235">
                <a:solidFill>
                  <a:srgbClr val="C55A11"/>
                </a:solidFill>
              </a:rPr>
              <a:t>v</a:t>
            </a:r>
            <a:r>
              <a:rPr dirty="0" u="none" sz="3200">
                <a:solidFill>
                  <a:srgbClr val="C55A11"/>
                </a:solidFill>
              </a:rPr>
              <a:t>e</a:t>
            </a:r>
            <a:r>
              <a:rPr dirty="0" u="none" sz="3200" spc="-390">
                <a:solidFill>
                  <a:srgbClr val="C55A11"/>
                </a:solidFill>
              </a:rPr>
              <a:t> </a:t>
            </a:r>
            <a:r>
              <a:rPr dirty="0" u="none" sz="3200" spc="-105">
                <a:solidFill>
                  <a:srgbClr val="C55A11"/>
                </a:solidFill>
              </a:rPr>
              <a:t>a</a:t>
            </a:r>
            <a:r>
              <a:rPr dirty="0" u="none" sz="3200">
                <a:solidFill>
                  <a:srgbClr val="C55A11"/>
                </a:solidFill>
              </a:rPr>
              <a:t>s</a:t>
            </a:r>
            <a:r>
              <a:rPr dirty="0" u="none" sz="3200" spc="-220">
                <a:solidFill>
                  <a:srgbClr val="C55A11"/>
                </a:solidFill>
              </a:rPr>
              <a:t> </a:t>
            </a:r>
            <a:r>
              <a:rPr dirty="0" u="none" sz="3200">
                <a:solidFill>
                  <a:srgbClr val="C55A11"/>
                </a:solidFill>
              </a:rPr>
              <a:t>a</a:t>
            </a:r>
            <a:r>
              <a:rPr dirty="0" u="none" sz="3200" spc="-145">
                <a:solidFill>
                  <a:srgbClr val="C55A11"/>
                </a:solidFill>
              </a:rPr>
              <a:t> </a:t>
            </a:r>
            <a:r>
              <a:rPr dirty="0" u="none" sz="3200" spc="-160">
                <a:solidFill>
                  <a:srgbClr val="C55A11"/>
                </a:solidFill>
              </a:rPr>
              <a:t>D</a:t>
            </a:r>
            <a:r>
              <a:rPr dirty="0" u="none" sz="3200" spc="-195">
                <a:solidFill>
                  <a:srgbClr val="C55A11"/>
                </a:solidFill>
              </a:rPr>
              <a:t>e</a:t>
            </a:r>
            <a:r>
              <a:rPr dirty="0" u="none" sz="3200" spc="-145">
                <a:solidFill>
                  <a:srgbClr val="C55A11"/>
                </a:solidFill>
              </a:rPr>
              <a:t>f</a:t>
            </a:r>
            <a:r>
              <a:rPr dirty="0" u="none" sz="3200" spc="-135">
                <a:solidFill>
                  <a:srgbClr val="C55A11"/>
                </a:solidFill>
              </a:rPr>
              <a:t>i</a:t>
            </a:r>
            <a:r>
              <a:rPr dirty="0" u="none" sz="3200" spc="-170">
                <a:solidFill>
                  <a:srgbClr val="C55A11"/>
                </a:solidFill>
              </a:rPr>
              <a:t>n</a:t>
            </a:r>
            <a:r>
              <a:rPr dirty="0" u="none" sz="3200" spc="-145">
                <a:solidFill>
                  <a:srgbClr val="C55A11"/>
                </a:solidFill>
              </a:rPr>
              <a:t>i</a:t>
            </a:r>
            <a:r>
              <a:rPr dirty="0" u="none" sz="3200" spc="-180">
                <a:solidFill>
                  <a:srgbClr val="C55A11"/>
                </a:solidFill>
              </a:rPr>
              <a:t>t</a:t>
            </a:r>
            <a:r>
              <a:rPr dirty="0" u="none" sz="3200">
                <a:solidFill>
                  <a:srgbClr val="C55A11"/>
                </a:solidFill>
              </a:rPr>
              <a:t>e</a:t>
            </a:r>
            <a:r>
              <a:rPr dirty="0" u="none" sz="3200" spc="-125">
                <a:solidFill>
                  <a:srgbClr val="C55A11"/>
                </a:solidFill>
              </a:rPr>
              <a:t> </a:t>
            </a:r>
            <a:r>
              <a:rPr dirty="0" u="none" sz="3200" spc="-100">
                <a:solidFill>
                  <a:srgbClr val="C55A11"/>
                </a:solidFill>
              </a:rPr>
              <a:t>I</a:t>
            </a:r>
            <a:r>
              <a:rPr dirty="0" u="none" sz="3200" spc="-155">
                <a:solidFill>
                  <a:srgbClr val="C55A11"/>
                </a:solidFill>
              </a:rPr>
              <a:t>n</a:t>
            </a:r>
            <a:r>
              <a:rPr dirty="0" u="none" sz="3200" spc="-140">
                <a:solidFill>
                  <a:srgbClr val="C55A11"/>
                </a:solidFill>
              </a:rPr>
              <a:t>t</a:t>
            </a:r>
            <a:r>
              <a:rPr dirty="0" u="none" sz="3200" spc="-135">
                <a:solidFill>
                  <a:srgbClr val="C55A11"/>
                </a:solidFill>
              </a:rPr>
              <a:t>e</a:t>
            </a:r>
            <a:r>
              <a:rPr dirty="0" u="none" sz="3200" spc="-125">
                <a:solidFill>
                  <a:srgbClr val="C55A11"/>
                </a:solidFill>
              </a:rPr>
              <a:t>g</a:t>
            </a:r>
            <a:r>
              <a:rPr dirty="0" u="none" sz="3200" spc="-185">
                <a:solidFill>
                  <a:srgbClr val="C55A11"/>
                </a:solidFill>
              </a:rPr>
              <a:t>r</a:t>
            </a:r>
            <a:r>
              <a:rPr dirty="0" u="none" sz="3200" spc="-140">
                <a:solidFill>
                  <a:srgbClr val="C55A11"/>
                </a:solidFill>
              </a:rPr>
              <a:t>a</a:t>
            </a:r>
            <a:r>
              <a:rPr dirty="0" u="none" sz="3200">
                <a:solidFill>
                  <a:srgbClr val="C55A11"/>
                </a:solidFill>
              </a:rPr>
              <a:t>l</a:t>
            </a:r>
            <a:endParaRPr sz="32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44979" y="1828800"/>
            <a:ext cx="8465820" cy="250545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813560" y="419100"/>
            <a:ext cx="8746490" cy="6105525"/>
            <a:chOff x="1813560" y="419100"/>
            <a:chExt cx="8746490" cy="610552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13560" y="419100"/>
              <a:ext cx="8400288" cy="3685031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183880" y="728472"/>
              <a:ext cx="2375916" cy="2520695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943855" y="1557527"/>
              <a:ext cx="1763268" cy="86410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93236" y="3788664"/>
              <a:ext cx="5256275" cy="273558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10308" y="101599"/>
            <a:ext cx="7868284" cy="4064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400">
                <a:latin typeface="Calibri"/>
                <a:cs typeface="Calibri"/>
              </a:rPr>
              <a:t>In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35">
                <a:latin typeface="Calibri"/>
                <a:cs typeface="Calibri"/>
              </a:rPr>
              <a:t>c</a:t>
            </a:r>
            <a:r>
              <a:rPr dirty="0" sz="2400" spc="-20">
                <a:latin typeface="Calibri"/>
                <a:cs typeface="Calibri"/>
              </a:rPr>
              <a:t>o</a:t>
            </a:r>
            <a:r>
              <a:rPr dirty="0" sz="2400" spc="-15">
                <a:latin typeface="Calibri"/>
                <a:cs typeface="Calibri"/>
              </a:rPr>
              <a:t>n</a:t>
            </a:r>
            <a:r>
              <a:rPr dirty="0" sz="2400" spc="-10">
                <a:latin typeface="Calibri"/>
                <a:cs typeface="Calibri"/>
              </a:rPr>
              <a:t>c</a:t>
            </a:r>
            <a:r>
              <a:rPr dirty="0" sz="2400" spc="-15">
                <a:latin typeface="Calibri"/>
                <a:cs typeface="Calibri"/>
              </a:rPr>
              <a:t>lusi</a:t>
            </a:r>
            <a:r>
              <a:rPr dirty="0" sz="2400" spc="-20">
                <a:latin typeface="Calibri"/>
                <a:cs typeface="Calibri"/>
              </a:rPr>
              <a:t>o</a:t>
            </a:r>
            <a:r>
              <a:rPr dirty="0" sz="2400" spc="-15">
                <a:latin typeface="Calibri"/>
                <a:cs typeface="Calibri"/>
              </a:rPr>
              <a:t>n</a:t>
            </a:r>
            <a:r>
              <a:rPr dirty="0" sz="2400">
                <a:latin typeface="Calibri"/>
                <a:cs typeface="Calibri"/>
              </a:rPr>
              <a:t>, </a:t>
            </a:r>
            <a:r>
              <a:rPr dirty="0" sz="2400" spc="-40">
                <a:latin typeface="Calibri"/>
                <a:cs typeface="Calibri"/>
              </a:rPr>
              <a:t>w</a:t>
            </a:r>
            <a:r>
              <a:rPr dirty="0" sz="2400">
                <a:latin typeface="Calibri"/>
                <a:cs typeface="Calibri"/>
              </a:rPr>
              <a:t>e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h</a:t>
            </a:r>
            <a:r>
              <a:rPr dirty="0" sz="2400" spc="-60">
                <a:latin typeface="Calibri"/>
                <a:cs typeface="Calibri"/>
              </a:rPr>
              <a:t>a</a:t>
            </a:r>
            <a:r>
              <a:rPr dirty="0" sz="2400" spc="-55">
                <a:latin typeface="Calibri"/>
                <a:cs typeface="Calibri"/>
              </a:rPr>
              <a:t>v</a:t>
            </a:r>
            <a:r>
              <a:rPr dirty="0" sz="2400">
                <a:latin typeface="Calibri"/>
                <a:cs typeface="Calibri"/>
              </a:rPr>
              <a:t>e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the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65">
                <a:latin typeface="Calibri"/>
                <a:cs typeface="Calibri"/>
              </a:rPr>
              <a:t>f</a:t>
            </a:r>
            <a:r>
              <a:rPr dirty="0" sz="2400" spc="-20">
                <a:latin typeface="Calibri"/>
                <a:cs typeface="Calibri"/>
              </a:rPr>
              <a:t>o</a:t>
            </a:r>
            <a:r>
              <a:rPr dirty="0" sz="2400" spc="-15">
                <a:latin typeface="Calibri"/>
                <a:cs typeface="Calibri"/>
              </a:rPr>
              <a:t>ll</a:t>
            </a:r>
            <a:r>
              <a:rPr dirty="0" sz="2400" spc="-30">
                <a:latin typeface="Calibri"/>
                <a:cs typeface="Calibri"/>
              </a:rPr>
              <a:t>o</a:t>
            </a:r>
            <a:r>
              <a:rPr dirty="0" sz="2400" spc="-10">
                <a:latin typeface="Calibri"/>
                <a:cs typeface="Calibri"/>
              </a:rPr>
              <a:t>w</a:t>
            </a:r>
            <a:r>
              <a:rPr dirty="0" sz="2400" spc="-15">
                <a:latin typeface="Calibri"/>
                <a:cs typeface="Calibri"/>
              </a:rPr>
              <a:t>in</a:t>
            </a:r>
            <a:r>
              <a:rPr dirty="0" sz="2400">
                <a:latin typeface="Calibri"/>
                <a:cs typeface="Calibri"/>
              </a:rPr>
              <a:t>g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rule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75">
                <a:latin typeface="Calibri"/>
                <a:cs typeface="Calibri"/>
              </a:rPr>
              <a:t>f</a:t>
            </a:r>
            <a:r>
              <a:rPr dirty="0" sz="2400" spc="-30">
                <a:latin typeface="Calibri"/>
                <a:cs typeface="Calibri"/>
              </a:rPr>
              <a:t>o</a:t>
            </a:r>
            <a:r>
              <a:rPr dirty="0" sz="2400">
                <a:latin typeface="Calibri"/>
                <a:cs typeface="Calibri"/>
              </a:rPr>
              <a:t>r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i</a:t>
            </a:r>
            <a:r>
              <a:rPr dirty="0" sz="2400" spc="-40">
                <a:latin typeface="Calibri"/>
                <a:cs typeface="Calibri"/>
              </a:rPr>
              <a:t>nt</a:t>
            </a:r>
            <a:r>
              <a:rPr dirty="0" sz="2400">
                <a:latin typeface="Calibri"/>
                <a:cs typeface="Calibri"/>
              </a:rPr>
              <a:t>e</a:t>
            </a:r>
            <a:r>
              <a:rPr dirty="0" sz="2400" spc="-25">
                <a:latin typeface="Calibri"/>
                <a:cs typeface="Calibri"/>
              </a:rPr>
              <a:t>g</a:t>
            </a:r>
            <a:r>
              <a:rPr dirty="0" sz="2400" spc="-60">
                <a:latin typeface="Calibri"/>
                <a:cs typeface="Calibri"/>
              </a:rPr>
              <a:t>r</a:t>
            </a:r>
            <a:r>
              <a:rPr dirty="0" sz="2400" spc="-35">
                <a:latin typeface="Calibri"/>
                <a:cs typeface="Calibri"/>
              </a:rPr>
              <a:t>a</a:t>
            </a:r>
            <a:r>
              <a:rPr dirty="0" sz="2400" spc="-25">
                <a:latin typeface="Calibri"/>
                <a:cs typeface="Calibri"/>
              </a:rPr>
              <a:t>t</a:t>
            </a:r>
            <a:r>
              <a:rPr dirty="0" sz="2400" spc="-15">
                <a:latin typeface="Calibri"/>
                <a:cs typeface="Calibri"/>
              </a:rPr>
              <a:t>in</a:t>
            </a:r>
            <a:r>
              <a:rPr dirty="0" sz="2400">
                <a:latin typeface="Calibri"/>
                <a:cs typeface="Calibri"/>
              </a:rPr>
              <a:t>g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500" spc="-5" i="1">
                <a:latin typeface="Trebuchet MS"/>
                <a:cs typeface="Trebuchet MS"/>
              </a:rPr>
              <a:t>f</a:t>
            </a:r>
            <a:r>
              <a:rPr dirty="0" sz="2500" spc="-555" i="1">
                <a:latin typeface="Trebuchet MS"/>
                <a:cs typeface="Trebuchet MS"/>
              </a:rPr>
              <a:t> </a:t>
            </a:r>
            <a:r>
              <a:rPr dirty="0" sz="2400" spc="-70">
                <a:latin typeface="Calibri"/>
                <a:cs typeface="Calibri"/>
              </a:rPr>
              <a:t>(</a:t>
            </a:r>
            <a:r>
              <a:rPr dirty="0" sz="2500" spc="-80" i="1">
                <a:latin typeface="Trebuchet MS"/>
                <a:cs typeface="Trebuchet MS"/>
              </a:rPr>
              <a:t>x</a:t>
            </a:r>
            <a:r>
              <a:rPr dirty="0" sz="2400">
                <a:latin typeface="Calibri"/>
                <a:cs typeface="Calibri"/>
              </a:rPr>
              <a:t>)</a:t>
            </a:r>
            <a:r>
              <a:rPr dirty="0" sz="2400" spc="-17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=</a:t>
            </a:r>
            <a:r>
              <a:rPr dirty="0" sz="2400" spc="170">
                <a:latin typeface="Calibri"/>
                <a:cs typeface="Calibri"/>
              </a:rPr>
              <a:t> </a:t>
            </a:r>
            <a:r>
              <a:rPr dirty="0" sz="2500" spc="-120" i="1">
                <a:latin typeface="Trebuchet MS"/>
                <a:cs typeface="Trebuchet MS"/>
              </a:rPr>
              <a:t>x</a:t>
            </a:r>
            <a:r>
              <a:rPr dirty="0" sz="240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10308" y="3098917"/>
            <a:ext cx="5072380" cy="894715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marL="12700" marR="5080">
              <a:lnSpc>
                <a:spcPct val="116900"/>
              </a:lnSpc>
              <a:spcBef>
                <a:spcPts val="85"/>
              </a:spcBef>
            </a:pPr>
            <a:r>
              <a:rPr dirty="0" sz="2400" spc="-5">
                <a:latin typeface="Calibri"/>
                <a:cs typeface="Calibri"/>
              </a:rPr>
              <a:t>This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formula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gives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the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area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of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30">
                <a:latin typeface="Calibri"/>
                <a:cs typeface="Calibri"/>
              </a:rPr>
              <a:t>trapezoid </a:t>
            </a:r>
            <a:r>
              <a:rPr dirty="0" sz="2400" spc="-53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d</a:t>
            </a:r>
            <a:r>
              <a:rPr dirty="0" sz="2400" spc="-30">
                <a:latin typeface="Calibri"/>
                <a:cs typeface="Calibri"/>
              </a:rPr>
              <a:t>o</a:t>
            </a:r>
            <a:r>
              <a:rPr dirty="0" sz="2400" spc="-15">
                <a:latin typeface="Calibri"/>
                <a:cs typeface="Calibri"/>
              </a:rPr>
              <a:t>w</a:t>
            </a:r>
            <a:r>
              <a:rPr dirty="0" sz="2400">
                <a:latin typeface="Calibri"/>
                <a:cs typeface="Calibri"/>
              </a:rPr>
              <a:t>n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40">
                <a:latin typeface="Calibri"/>
                <a:cs typeface="Calibri"/>
              </a:rPr>
              <a:t>t</a:t>
            </a:r>
            <a:r>
              <a:rPr dirty="0" sz="2400">
                <a:latin typeface="Calibri"/>
                <a:cs typeface="Calibri"/>
              </a:rPr>
              <a:t>o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the line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500" spc="-5" i="1">
                <a:latin typeface="Trebuchet MS"/>
                <a:cs typeface="Trebuchet MS"/>
              </a:rPr>
              <a:t>y</a:t>
            </a:r>
            <a:r>
              <a:rPr dirty="0" sz="2500" spc="-295" i="1">
                <a:latin typeface="Trebuchet MS"/>
                <a:cs typeface="Trebuchet MS"/>
              </a:rPr>
              <a:t> </a:t>
            </a:r>
            <a:r>
              <a:rPr dirty="0" sz="2400">
                <a:latin typeface="Calibri"/>
                <a:cs typeface="Calibri"/>
              </a:rPr>
              <a:t>= </a:t>
            </a:r>
            <a:r>
              <a:rPr dirty="0" sz="2500" spc="-5" i="1">
                <a:latin typeface="Trebuchet MS"/>
                <a:cs typeface="Trebuchet MS"/>
              </a:rPr>
              <a:t>x</a:t>
            </a:r>
            <a:r>
              <a:rPr dirty="0" sz="2500" spc="-434" i="1">
                <a:latin typeface="Trebuchet MS"/>
                <a:cs typeface="Trebuchet MS"/>
              </a:rPr>
              <a:t> </a:t>
            </a:r>
            <a:r>
              <a:rPr dirty="0" sz="2400" spc="-5">
                <a:latin typeface="Calibri"/>
                <a:cs typeface="Calibri"/>
              </a:rPr>
              <a:t>(se</a:t>
            </a:r>
            <a:r>
              <a:rPr dirty="0" sz="2400">
                <a:latin typeface="Calibri"/>
                <a:cs typeface="Calibri"/>
              </a:rPr>
              <a:t>e</a:t>
            </a:r>
            <a:r>
              <a:rPr dirty="0" sz="2400" spc="-12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Figu</a:t>
            </a:r>
            <a:r>
              <a:rPr dirty="0" sz="2400" spc="-45">
                <a:latin typeface="Calibri"/>
                <a:cs typeface="Calibri"/>
              </a:rPr>
              <a:t>r</a:t>
            </a:r>
            <a:r>
              <a:rPr dirty="0" sz="2400">
                <a:latin typeface="Calibri"/>
                <a:cs typeface="Calibri"/>
              </a:rPr>
              <a:t>e</a:t>
            </a:r>
            <a:r>
              <a:rPr dirty="0" sz="2400" spc="-15">
                <a:latin typeface="Calibri"/>
                <a:cs typeface="Calibri"/>
              </a:rPr>
              <a:t>)</a:t>
            </a:r>
            <a:r>
              <a:rPr dirty="0" sz="240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42859" y="989075"/>
            <a:ext cx="2778252" cy="2785872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324100" y="1171955"/>
            <a:ext cx="5166359" cy="70713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sheymaa alazzawi</dc:creator>
  <dc:title>SECOND SEMESTER</dc:title>
  <dcterms:created xsi:type="dcterms:W3CDTF">2021-09-20T19:44:30Z</dcterms:created>
  <dcterms:modified xsi:type="dcterms:W3CDTF">2021-09-20T19:44:30Z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2021-07-02T00:00:00Z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2021-09-20T00:00:00Z</vt:filetime>
  </property>
</Properties>
</file>